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handoutMasterIdLst>
    <p:handoutMasterId r:id="rId53"/>
  </p:handoutMasterIdLst>
  <p:sldIdLst>
    <p:sldId id="259" r:id="rId2"/>
    <p:sldId id="294" r:id="rId3"/>
    <p:sldId id="301" r:id="rId4"/>
    <p:sldId id="407" r:id="rId5"/>
    <p:sldId id="408" r:id="rId6"/>
    <p:sldId id="410" r:id="rId7"/>
    <p:sldId id="409" r:id="rId8"/>
    <p:sldId id="411" r:id="rId9"/>
    <p:sldId id="266" r:id="rId10"/>
    <p:sldId id="325" r:id="rId11"/>
    <p:sldId id="385" r:id="rId12"/>
    <p:sldId id="326" r:id="rId13"/>
    <p:sldId id="328" r:id="rId14"/>
    <p:sldId id="365" r:id="rId15"/>
    <p:sldId id="414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333" r:id="rId24"/>
    <p:sldId id="374" r:id="rId25"/>
    <p:sldId id="386" r:id="rId26"/>
    <p:sldId id="387" r:id="rId27"/>
    <p:sldId id="390" r:id="rId28"/>
    <p:sldId id="391" r:id="rId29"/>
    <p:sldId id="392" r:id="rId30"/>
    <p:sldId id="412" r:id="rId31"/>
    <p:sldId id="413" r:id="rId32"/>
    <p:sldId id="393" r:id="rId33"/>
    <p:sldId id="394" r:id="rId34"/>
    <p:sldId id="388" r:id="rId35"/>
    <p:sldId id="389" r:id="rId36"/>
    <p:sldId id="395" r:id="rId37"/>
    <p:sldId id="400" r:id="rId38"/>
    <p:sldId id="396" r:id="rId39"/>
    <p:sldId id="397" r:id="rId40"/>
    <p:sldId id="398" r:id="rId41"/>
    <p:sldId id="399" r:id="rId42"/>
    <p:sldId id="402" r:id="rId43"/>
    <p:sldId id="403" r:id="rId44"/>
    <p:sldId id="404" r:id="rId45"/>
    <p:sldId id="406" r:id="rId46"/>
    <p:sldId id="405" r:id="rId47"/>
    <p:sldId id="306" r:id="rId48"/>
    <p:sldId id="364" r:id="rId49"/>
    <p:sldId id="357" r:id="rId50"/>
    <p:sldId id="304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00"/>
    <a:srgbClr val="3D3D3D"/>
    <a:srgbClr val="F4F3EE"/>
    <a:srgbClr val="F8F8F6"/>
    <a:srgbClr val="F9F673"/>
    <a:srgbClr val="DAF347"/>
    <a:srgbClr val="FBF9A5"/>
    <a:srgbClr val="FDFDDF"/>
    <a:srgbClr val="525252"/>
    <a:srgbClr val="FEF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10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2019-05-26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4258-DA80-488C-AE71-1C52D18FB2ED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18ED-43CC-4180-AA92-86E82EAC726E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36CEA-BA78-4B93-8118-D37A4C730949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6283-3381-41A2-A235-1A2EBDF67C67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0310-6392-4F10-85F9-867538CCDD26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45B-4A55-4B2B-99BA-B568738D1C68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DD91-2A12-431A-95BE-34CD15561396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AD578-4754-42E6-B208-40782607C4DC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F5B7-1E36-4598-9A53-EB4206E540B2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A953-0A06-4E8D-87A9-FC7B5034A551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FBF7-AA54-435B-9132-A65E00DBECAB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D4D35-62FA-4A9E-9187-AF7AFE5D0F00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jsm2jobs.blog.me/22149164226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jsm2jobs.blog.me/221491642268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F7808-9ABA-48C1-8758-55A12152E852}"/>
              </a:ext>
            </a:extLst>
          </p:cNvPr>
          <p:cNvSpPr txBox="1"/>
          <p:nvPr/>
        </p:nvSpPr>
        <p:spPr>
          <a:xfrm>
            <a:off x="4338609" y="3939357"/>
            <a:ext cx="1582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20163704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20161344</a:t>
            </a:r>
          </a:p>
          <a:p>
            <a:pPr algn="ctr"/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20164245</a:t>
            </a:r>
            <a:endParaRPr lang="ko-KR" altLang="en-US" sz="3000" b="1" spc="-3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EE7BC-18C0-4C6C-9BDD-56AB827C642B}"/>
              </a:ext>
            </a:extLst>
          </p:cNvPr>
          <p:cNvSpPr txBox="1"/>
          <p:nvPr/>
        </p:nvSpPr>
        <p:spPr>
          <a:xfrm>
            <a:off x="6095997" y="393935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Park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JuHyeon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Heo</a:t>
            </a:r>
            <a:r>
              <a:rPr lang="ko-KR" altLang="en-US" sz="3000" spc="-3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JeongWoo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Hong Jin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5312803" y="339690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2">
                    <a:lumMod val="50000"/>
                  </a:schemeClr>
                </a:solidFill>
              </a:rPr>
              <a:t>Team 3</a:t>
            </a:r>
            <a:endParaRPr lang="ko-KR" altLang="en-US" sz="3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1498FA-854C-45B4-89D6-5C0EB704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Q&amp;A Feedback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4253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Feedback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F20139-43AF-4C96-8311-1B6AE51DDFDB}"/>
              </a:ext>
            </a:extLst>
          </p:cNvPr>
          <p:cNvSpPr txBox="1"/>
          <p:nvPr/>
        </p:nvSpPr>
        <p:spPr>
          <a:xfrm>
            <a:off x="985814" y="1458058"/>
            <a:ext cx="10132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poqa Han Sans"/>
              </a:rPr>
              <a:t>Zoom In / Zoom out</a:t>
            </a:r>
            <a:endParaRPr lang="ko-KR" altLang="en-US" sz="4000" dirty="0">
              <a:latin typeface="Spoqa Han San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2D219E-081F-413E-A63C-D6F861C8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A153A-BDA0-4424-BDDB-5EB082D7CD1E}"/>
              </a:ext>
            </a:extLst>
          </p:cNvPr>
          <p:cNvSpPr txBox="1"/>
          <p:nvPr/>
        </p:nvSpPr>
        <p:spPr>
          <a:xfrm>
            <a:off x="1343608" y="2165944"/>
            <a:ext cx="64038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&gt; We are implementing this function!</a:t>
            </a:r>
          </a:p>
          <a:p>
            <a:r>
              <a:rPr lang="en-US" altLang="ko-KR" sz="3000" dirty="0"/>
              <a:t>&gt; Ctrl + wheel</a:t>
            </a:r>
            <a:endParaRPr lang="ko-KR" altLang="en-US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EF130-0A0F-4C97-88EA-C2D532764FFB}"/>
              </a:ext>
            </a:extLst>
          </p:cNvPr>
          <p:cNvSpPr txBox="1"/>
          <p:nvPr/>
        </p:nvSpPr>
        <p:spPr>
          <a:xfrm>
            <a:off x="985814" y="3476339"/>
            <a:ext cx="10132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poqa Han Sans"/>
              </a:rPr>
              <a:t>Memory waste</a:t>
            </a:r>
            <a:endParaRPr lang="ko-KR" altLang="en-US" sz="4000" dirty="0">
              <a:latin typeface="Spoqa Ha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78E2A-977D-4EB5-8A5A-8BF821EBCFDB}"/>
              </a:ext>
            </a:extLst>
          </p:cNvPr>
          <p:cNvSpPr txBox="1"/>
          <p:nvPr/>
        </p:nvSpPr>
        <p:spPr>
          <a:xfrm>
            <a:off x="1343608" y="4186991"/>
            <a:ext cx="9269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&gt; We planned not to waste memory by using certain keywords. And we think it is hard to adjust to all users. 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7949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Q&amp;A Feedback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4253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Feedback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F20139-43AF-4C96-8311-1B6AE51DDFDB}"/>
              </a:ext>
            </a:extLst>
          </p:cNvPr>
          <p:cNvSpPr txBox="1"/>
          <p:nvPr/>
        </p:nvSpPr>
        <p:spPr>
          <a:xfrm>
            <a:off x="985814" y="1458058"/>
            <a:ext cx="10132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Spoqa Han Sans"/>
              </a:rPr>
              <a:t>Qlabel</a:t>
            </a:r>
            <a:r>
              <a:rPr lang="en-US" altLang="ko-KR" sz="4000" dirty="0">
                <a:latin typeface="Spoqa Han Sans"/>
              </a:rPr>
              <a:t> Layer</a:t>
            </a:r>
            <a:endParaRPr lang="ko-KR" altLang="en-US" sz="4000" dirty="0">
              <a:latin typeface="Spoqa Han San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2D219E-081F-413E-A63C-D6F861C8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07376-A576-4F13-96B4-7CD5C6545DDB}"/>
              </a:ext>
            </a:extLst>
          </p:cNvPr>
          <p:cNvSpPr txBox="1"/>
          <p:nvPr/>
        </p:nvSpPr>
        <p:spPr>
          <a:xfrm>
            <a:off x="1298218" y="2225195"/>
            <a:ext cx="10264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&gt; We use </a:t>
            </a:r>
            <a:r>
              <a:rPr lang="en-US" altLang="ko-KR" sz="3000" dirty="0" err="1"/>
              <a:t>Qlabel</a:t>
            </a:r>
            <a:r>
              <a:rPr lang="ko-KR" altLang="en-US" sz="3000" dirty="0"/>
              <a:t> </a:t>
            </a:r>
            <a:r>
              <a:rPr lang="en-US" altLang="ko-KR" sz="3000" dirty="0"/>
              <a:t>only</a:t>
            </a:r>
            <a:r>
              <a:rPr lang="ko-KR" altLang="en-US" sz="3000" dirty="0"/>
              <a:t> </a:t>
            </a:r>
            <a:r>
              <a:rPr lang="en-US" altLang="ko-KR" sz="3000" dirty="0"/>
              <a:t>at</a:t>
            </a:r>
            <a:r>
              <a:rPr lang="ko-KR" altLang="en-US" sz="3000" dirty="0"/>
              <a:t> </a:t>
            </a:r>
            <a:r>
              <a:rPr lang="en-US" altLang="ko-KR" sz="3000" dirty="0"/>
              <a:t>layer mark.</a:t>
            </a:r>
          </a:p>
          <a:p>
            <a:r>
              <a:rPr lang="en-US" altLang="ko-KR" sz="3000" dirty="0"/>
              <a:t>&gt; We maintain the inner information as vector&lt;</a:t>
            </a:r>
            <a:r>
              <a:rPr lang="en-US" altLang="ko-KR" sz="3000" dirty="0" err="1"/>
              <a:t>Qpixmap</a:t>
            </a:r>
            <a:r>
              <a:rPr lang="en-US" altLang="ko-KR" sz="3000" dirty="0"/>
              <a:t>*&gt;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643316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612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Progress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C5A643-AE04-4365-AD5F-24428191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07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Lasso Function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DB6449-5F54-45E2-BD4E-E7D39414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99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26928" cy="660429"/>
            <a:chOff x="1188881" y="351819"/>
            <a:chExt cx="35269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2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Pyinstaller</a:t>
              </a:r>
              <a:r>
                <a:rPr lang="en-US" altLang="ko-KR" sz="2200" dirty="0"/>
                <a:t> – Park Juhyeon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7D72D-60ED-4C23-BD9C-D617891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2" name="Picture 2" descr="PyInstaller Logo â PyInstaller bundles Python applications">
            <a:extLst>
              <a:ext uri="{FF2B5EF4-FFF2-40B4-BE49-F238E27FC236}">
                <a16:creationId xmlns:a16="http://schemas.microsoft.com/office/drawing/2014/main" id="{816CDA7B-EA26-4EDA-911D-FCD22A779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27" y="2014692"/>
            <a:ext cx="2828616" cy="28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B7F29B-8ABD-4A30-A9BB-95DB506A4772}"/>
              </a:ext>
            </a:extLst>
          </p:cNvPr>
          <p:cNvSpPr txBox="1"/>
          <p:nvPr/>
        </p:nvSpPr>
        <p:spPr>
          <a:xfrm>
            <a:off x="1740942" y="5010056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/>
              <a:t>Pyinstaller</a:t>
            </a:r>
            <a:endParaRPr lang="ko-KR" altLang="en-US" sz="3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2F1EB-5A7F-4143-9714-E06FF9060379}"/>
              </a:ext>
            </a:extLst>
          </p:cNvPr>
          <p:cNvSpPr txBox="1"/>
          <p:nvPr/>
        </p:nvSpPr>
        <p:spPr>
          <a:xfrm>
            <a:off x="6096000" y="3152001"/>
            <a:ext cx="34147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Make .</a:t>
            </a:r>
            <a:r>
              <a:rPr lang="en-US" altLang="ko-KR" sz="3000" dirty="0" err="1"/>
              <a:t>Py</a:t>
            </a:r>
            <a:r>
              <a:rPr lang="en-US" altLang="ko-KR" sz="3000" dirty="0"/>
              <a:t>  to .EXE</a:t>
            </a:r>
          </a:p>
        </p:txBody>
      </p:sp>
    </p:spTree>
    <p:extLst>
      <p:ext uri="{BB962C8B-B14F-4D97-AF65-F5344CB8AC3E}">
        <p14:creationId xmlns:p14="http://schemas.microsoft.com/office/powerpoint/2010/main" val="121205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26928" cy="660429"/>
            <a:chOff x="1188881" y="351819"/>
            <a:chExt cx="35269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2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Pyinstaller</a:t>
              </a:r>
              <a:r>
                <a:rPr lang="en-US" altLang="ko-KR" sz="2200" dirty="0"/>
                <a:t> – Park Juhyeon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7D72D-60ED-4C23-BD9C-D617891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9AD9325-A810-40F2-BFC3-CB62A9481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74" y="1502792"/>
            <a:ext cx="5679028" cy="4175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F69960-60ED-47F9-9A91-92BB700F80C8}"/>
              </a:ext>
            </a:extLst>
          </p:cNvPr>
          <p:cNvSpPr txBox="1"/>
          <p:nvPr/>
        </p:nvSpPr>
        <p:spPr>
          <a:xfrm>
            <a:off x="-84666" y="1570501"/>
            <a:ext cx="6074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We judged to be an error between python and </a:t>
            </a:r>
            <a:r>
              <a:rPr lang="en-US" altLang="ko-KR" sz="3000" dirty="0" err="1">
                <a:solidFill>
                  <a:schemeClr val="tx2"/>
                </a:solidFill>
                <a:latin typeface="+mn-ea"/>
              </a:rPr>
              <a:t>pyinstaller</a:t>
            </a:r>
            <a:endParaRPr lang="ko-KR" altLang="en-US" sz="3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083DB41-DB2B-4C28-9CAD-54965350E0C7}"/>
              </a:ext>
            </a:extLst>
          </p:cNvPr>
          <p:cNvSpPr/>
          <p:nvPr/>
        </p:nvSpPr>
        <p:spPr>
          <a:xfrm>
            <a:off x="2274851" y="2870738"/>
            <a:ext cx="464078" cy="1429305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6375CA-330A-49FE-9213-34BF8368D436}"/>
              </a:ext>
            </a:extLst>
          </p:cNvPr>
          <p:cNvSpPr txBox="1"/>
          <p:nvPr/>
        </p:nvSpPr>
        <p:spPr>
          <a:xfrm>
            <a:off x="-159498" y="4743530"/>
            <a:ext cx="6698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We find that </a:t>
            </a:r>
            <a:r>
              <a:rPr lang="en-US" altLang="ko-KR" sz="3000" dirty="0" err="1">
                <a:solidFill>
                  <a:schemeClr val="tx2"/>
                </a:solidFill>
                <a:latin typeface="+mn-ea"/>
              </a:rPr>
              <a:t>libpython</a:t>
            </a:r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 is needed, but we have no solution about this</a:t>
            </a:r>
            <a:endParaRPr lang="ko-KR" altLang="en-US" sz="3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84C310-86DB-4172-BE55-5555F683BF4F}"/>
              </a:ext>
            </a:extLst>
          </p:cNvPr>
          <p:cNvSpPr txBox="1"/>
          <p:nvPr/>
        </p:nvSpPr>
        <p:spPr>
          <a:xfrm>
            <a:off x="3189621" y="3238137"/>
            <a:ext cx="2486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Last Week….</a:t>
            </a:r>
          </a:p>
        </p:txBody>
      </p:sp>
    </p:spTree>
    <p:extLst>
      <p:ext uri="{BB962C8B-B14F-4D97-AF65-F5344CB8AC3E}">
        <p14:creationId xmlns:p14="http://schemas.microsoft.com/office/powerpoint/2010/main" val="387461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26928" cy="660429"/>
            <a:chOff x="1188881" y="351819"/>
            <a:chExt cx="35269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2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Pyinstaller</a:t>
              </a:r>
              <a:r>
                <a:rPr lang="en-US" altLang="ko-KR" sz="2200" dirty="0"/>
                <a:t> – Park Juhyeon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7D72D-60ED-4C23-BD9C-D617891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A1C9FE-4926-4112-95D1-9D78A7ED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3" y="2071868"/>
            <a:ext cx="6006497" cy="37076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F69960-60ED-47F9-9A91-92BB700F80C8}"/>
              </a:ext>
            </a:extLst>
          </p:cNvPr>
          <p:cNvSpPr txBox="1"/>
          <p:nvPr/>
        </p:nvSpPr>
        <p:spPr>
          <a:xfrm>
            <a:off x="6096000" y="2554736"/>
            <a:ext cx="60064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We solve this problem to modify PyInstaller/bindepend.py</a:t>
            </a:r>
          </a:p>
          <a:p>
            <a:pPr algn="ctr"/>
            <a:endParaRPr lang="en-US" altLang="ko-KR" sz="3000" dirty="0">
              <a:solidFill>
                <a:schemeClr val="tx2"/>
              </a:solidFill>
              <a:latin typeface="+mn-ea"/>
            </a:endParaRPr>
          </a:p>
          <a:p>
            <a:pPr algn="ctr"/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-&gt;</a:t>
            </a:r>
            <a:r>
              <a:rPr lang="en-US" altLang="ko-KR" sz="3000" dirty="0" err="1">
                <a:solidFill>
                  <a:schemeClr val="tx2"/>
                </a:solidFill>
                <a:latin typeface="+mn-ea"/>
              </a:rPr>
              <a:t>Directively</a:t>
            </a:r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 path setting </a:t>
            </a:r>
            <a:endParaRPr lang="ko-KR" altLang="en-US" sz="30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054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26928" cy="660429"/>
            <a:chOff x="1188881" y="351819"/>
            <a:chExt cx="35269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2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Pyinstaller</a:t>
              </a:r>
              <a:r>
                <a:rPr lang="en-US" altLang="ko-KR" sz="2200" dirty="0"/>
                <a:t> – Park Juhyeon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7D72D-60ED-4C23-BD9C-D617891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B462CD-D036-4FE6-B594-A1E2D94B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8" y="2002150"/>
            <a:ext cx="6296025" cy="3524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75CC62-811C-4699-BDEB-D3106694762D}"/>
              </a:ext>
            </a:extLst>
          </p:cNvPr>
          <p:cNvSpPr txBox="1"/>
          <p:nvPr/>
        </p:nvSpPr>
        <p:spPr>
          <a:xfrm>
            <a:off x="7096985" y="3216978"/>
            <a:ext cx="4754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Completed successfully,</a:t>
            </a:r>
          </a:p>
          <a:p>
            <a:pPr algn="ctr"/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But it has Runtime errors</a:t>
            </a:r>
          </a:p>
          <a:p>
            <a:pPr algn="ctr"/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“Module not Find Error”</a:t>
            </a:r>
            <a:endParaRPr lang="ko-KR" altLang="en-US" sz="30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11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26928" cy="660429"/>
            <a:chOff x="1188881" y="351819"/>
            <a:chExt cx="35269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2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Pyinstaller</a:t>
              </a:r>
              <a:r>
                <a:rPr lang="en-US" altLang="ko-KR" sz="2200" dirty="0"/>
                <a:t> – Park Juhyeon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7D72D-60ED-4C23-BD9C-D617891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5CC62-811C-4699-BDEB-D3106694762D}"/>
              </a:ext>
            </a:extLst>
          </p:cNvPr>
          <p:cNvSpPr txBox="1"/>
          <p:nvPr/>
        </p:nvSpPr>
        <p:spPr>
          <a:xfrm>
            <a:off x="3219450" y="4927965"/>
            <a:ext cx="6064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2"/>
                </a:solidFill>
                <a:latin typeface="+mn-ea"/>
              </a:rPr>
              <a:t>Modify .spec files</a:t>
            </a:r>
            <a:r>
              <a:rPr lang="ko-KR" altLang="en-US" sz="25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tx2"/>
                </a:solidFill>
                <a:latin typeface="+mn-ea"/>
              </a:rPr>
              <a:t>-&gt;</a:t>
            </a:r>
            <a:r>
              <a:rPr lang="ko-KR" altLang="en-US" sz="25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tx2"/>
                </a:solidFill>
                <a:latin typeface="+mn-ea"/>
              </a:rPr>
              <a:t>hidden</a:t>
            </a:r>
            <a:r>
              <a:rPr lang="ko-KR" altLang="en-US" sz="25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tx2"/>
                </a:solidFill>
                <a:latin typeface="+mn-ea"/>
              </a:rPr>
              <a:t>imports</a:t>
            </a:r>
          </a:p>
          <a:p>
            <a:pPr algn="ctr"/>
            <a:endParaRPr lang="en-US" altLang="ko-KR" sz="2500" dirty="0">
              <a:solidFill>
                <a:schemeClr val="tx2"/>
              </a:solidFill>
              <a:latin typeface="+mn-ea"/>
            </a:endParaRPr>
          </a:p>
          <a:p>
            <a:pPr algn="ctr"/>
            <a:r>
              <a:rPr lang="en-US" altLang="ko-KR" sz="2500" dirty="0">
                <a:solidFill>
                  <a:schemeClr val="tx2"/>
                </a:solidFill>
                <a:latin typeface="+mn-ea"/>
              </a:rPr>
              <a:t>-&gt; this problem is one of common error between python and </a:t>
            </a:r>
            <a:r>
              <a:rPr lang="en-US" altLang="ko-KR" sz="2500" dirty="0" err="1">
                <a:solidFill>
                  <a:schemeClr val="tx2"/>
                </a:solidFill>
                <a:latin typeface="+mn-ea"/>
              </a:rPr>
              <a:t>pyinstaller</a:t>
            </a:r>
            <a:r>
              <a:rPr lang="en-US" altLang="ko-KR" sz="2500" dirty="0">
                <a:solidFill>
                  <a:schemeClr val="tx2"/>
                </a:solidFill>
                <a:latin typeface="+mn-ea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1AF486-0190-4B27-9EB4-AB261BAA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33" y="1348498"/>
            <a:ext cx="5451134" cy="34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26928" cy="660429"/>
            <a:chOff x="1188881" y="351819"/>
            <a:chExt cx="35269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2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Pyinstaller</a:t>
              </a:r>
              <a:r>
                <a:rPr lang="en-US" altLang="ko-KR" sz="2200" dirty="0"/>
                <a:t> – Park Juhyeon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7D72D-60ED-4C23-BD9C-D617891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F8049-65DA-42C5-A23C-239F7946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9" y="1601874"/>
            <a:ext cx="10681842" cy="32016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071D4F-49B4-48F5-A2C9-FDAFE4E45E07}"/>
              </a:ext>
            </a:extLst>
          </p:cNvPr>
          <p:cNvSpPr txBox="1"/>
          <p:nvPr/>
        </p:nvSpPr>
        <p:spPr>
          <a:xfrm>
            <a:off x="3149858" y="5116123"/>
            <a:ext cx="6227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Finally completely execute .exe file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A9237-1911-4412-AE56-F66A971A0D84}"/>
              </a:ext>
            </a:extLst>
          </p:cNvPr>
          <p:cNvSpPr txBox="1"/>
          <p:nvPr/>
        </p:nvSpPr>
        <p:spPr>
          <a:xfrm>
            <a:off x="3526563" y="5664880"/>
            <a:ext cx="5474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Easy to Execute -&gt; ./lasso.exe </a:t>
            </a:r>
          </a:p>
        </p:txBody>
      </p:sp>
    </p:spTree>
    <p:extLst>
      <p:ext uri="{BB962C8B-B14F-4D97-AF65-F5344CB8AC3E}">
        <p14:creationId xmlns:p14="http://schemas.microsoft.com/office/powerpoint/2010/main" val="195697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33990"/>
            <a:ext cx="1374094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91FEA1-2AA8-4A07-AA8B-516B976961CD}"/>
              </a:ext>
            </a:extLst>
          </p:cNvPr>
          <p:cNvSpPr txBox="1"/>
          <p:nvPr/>
        </p:nvSpPr>
        <p:spPr>
          <a:xfrm>
            <a:off x="1712100" y="1500659"/>
            <a:ext cx="5847978" cy="447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500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Feedback</a:t>
            </a:r>
          </a:p>
          <a:p>
            <a:endParaRPr lang="en-US" altLang="ko-KR" sz="2500" spc="-150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Progress</a:t>
            </a:r>
          </a:p>
          <a:p>
            <a:endParaRPr lang="en-US" altLang="ko-KR" sz="2500" spc="-150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Schedule</a:t>
            </a:r>
          </a:p>
          <a:p>
            <a:endParaRPr lang="en-US" altLang="ko-KR" sz="2500" spc="-150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Q&amp;A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AF94A-FD8D-41ED-B054-255DBBCC65C3}"/>
              </a:ext>
            </a:extLst>
          </p:cNvPr>
          <p:cNvSpPr txBox="1"/>
          <p:nvPr/>
        </p:nvSpPr>
        <p:spPr>
          <a:xfrm>
            <a:off x="1258918" y="1500659"/>
            <a:ext cx="453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</a:rPr>
              <a:t>1.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7A37-A9BF-4414-AA6E-FF2A20DFFCDE}"/>
              </a:ext>
            </a:extLst>
          </p:cNvPr>
          <p:cNvSpPr txBox="1"/>
          <p:nvPr/>
        </p:nvSpPr>
        <p:spPr>
          <a:xfrm>
            <a:off x="1258917" y="2276658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</a:rPr>
              <a:t>2.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0C608-2EBC-413A-9575-1A966ABE2ADC}"/>
              </a:ext>
            </a:extLst>
          </p:cNvPr>
          <p:cNvSpPr txBox="1"/>
          <p:nvPr/>
        </p:nvSpPr>
        <p:spPr>
          <a:xfrm>
            <a:off x="1234413" y="3025175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</a:rPr>
              <a:t>3.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B43B-6291-4C9E-AA60-FD65D73CE87D}"/>
              </a:ext>
            </a:extLst>
          </p:cNvPr>
          <p:cNvSpPr txBox="1"/>
          <p:nvPr/>
        </p:nvSpPr>
        <p:spPr>
          <a:xfrm>
            <a:off x="1234413" y="3773692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</a:rPr>
              <a:t>4.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14762F-6FBF-4D72-A984-EA6A5B3C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26928" cy="660429"/>
            <a:chOff x="1188881" y="351819"/>
            <a:chExt cx="35269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2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Pyinstaller</a:t>
              </a:r>
              <a:r>
                <a:rPr lang="en-US" altLang="ko-KR" sz="2200" dirty="0"/>
                <a:t> – Park Juhyeon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7D72D-60ED-4C23-BD9C-D617891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250F4-A73E-4A04-9344-275B1899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89" y="2898877"/>
            <a:ext cx="6882656" cy="36358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5BF0CD-877F-4A2E-A644-BB47BE06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0" y="1197249"/>
            <a:ext cx="6477000" cy="1543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35ACB0-7D30-4EF4-89CB-FDB233584D29}"/>
              </a:ext>
            </a:extLst>
          </p:cNvPr>
          <p:cNvSpPr txBox="1"/>
          <p:nvPr/>
        </p:nvSpPr>
        <p:spPr>
          <a:xfrm>
            <a:off x="7502445" y="3239488"/>
            <a:ext cx="4681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Linux version can’t execute in Windows……</a:t>
            </a:r>
          </a:p>
          <a:p>
            <a:pPr algn="ctr"/>
            <a:r>
              <a:rPr lang="en-US" altLang="ko-KR" sz="3000" dirty="0">
                <a:solidFill>
                  <a:schemeClr val="tx2"/>
                </a:solidFill>
                <a:latin typeface="+mn-ea"/>
              </a:rPr>
              <a:t>(window is x64 processor)</a:t>
            </a:r>
            <a:endParaRPr lang="ko-KR" altLang="en-US" sz="30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0335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26928" cy="660429"/>
            <a:chOff x="1188881" y="351819"/>
            <a:chExt cx="35269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2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Pyinstaller</a:t>
              </a:r>
              <a:r>
                <a:rPr lang="en-US" altLang="ko-KR" sz="2200" dirty="0"/>
                <a:t> – Park Juhyeon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7D72D-60ED-4C23-BD9C-D617891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13569-F4F5-4664-AAB7-41B6C3EB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12" y="1241790"/>
            <a:ext cx="7172325" cy="381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0C3CB2-AD3D-4B23-93F8-F48C0478BDAD}"/>
              </a:ext>
            </a:extLst>
          </p:cNvPr>
          <p:cNvSpPr txBox="1"/>
          <p:nvPr/>
        </p:nvSpPr>
        <p:spPr>
          <a:xfrm>
            <a:off x="2796109" y="5335621"/>
            <a:ext cx="7121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We decide to make Windows </a:t>
            </a:r>
            <a:r>
              <a:rPr lang="en-US" altLang="ko-KR" sz="3000" dirty="0" err="1"/>
              <a:t>envs</a:t>
            </a:r>
            <a:r>
              <a:rPr lang="en-US" altLang="ko-KR" sz="3000" dirty="0"/>
              <a:t>, too..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B5066-950D-4640-99A9-FD2BE94EAE41}"/>
              </a:ext>
            </a:extLst>
          </p:cNvPr>
          <p:cNvSpPr txBox="1"/>
          <p:nvPr/>
        </p:nvSpPr>
        <p:spPr>
          <a:xfrm>
            <a:off x="2560211" y="6048469"/>
            <a:ext cx="7593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Duplicate environments from Ubuntu server</a:t>
            </a:r>
          </a:p>
        </p:txBody>
      </p:sp>
    </p:spTree>
    <p:extLst>
      <p:ext uri="{BB962C8B-B14F-4D97-AF65-F5344CB8AC3E}">
        <p14:creationId xmlns:p14="http://schemas.microsoft.com/office/powerpoint/2010/main" val="391361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26928" cy="660429"/>
            <a:chOff x="1188881" y="351819"/>
            <a:chExt cx="35269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2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Pyinstaller</a:t>
              </a:r>
              <a:r>
                <a:rPr lang="en-US" altLang="ko-KR" sz="2200" dirty="0"/>
                <a:t> – Park Juhyeon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7D72D-60ED-4C23-BD9C-D617891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0C3CB2-AD3D-4B23-93F8-F48C0478BDAD}"/>
              </a:ext>
            </a:extLst>
          </p:cNvPr>
          <p:cNvSpPr txBox="1"/>
          <p:nvPr/>
        </p:nvSpPr>
        <p:spPr>
          <a:xfrm>
            <a:off x="1550525" y="5722641"/>
            <a:ext cx="9090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And Finally make .exe to use </a:t>
            </a:r>
            <a:r>
              <a:rPr lang="en-US" altLang="ko-KR" sz="3000" dirty="0" err="1"/>
              <a:t>PyInstaller</a:t>
            </a:r>
            <a:r>
              <a:rPr lang="en-US" altLang="ko-KR" sz="3000" dirty="0"/>
              <a:t> in Windows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20A85D-F298-4FF4-AD82-09B9CDAD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80" y="1358031"/>
            <a:ext cx="5981700" cy="2038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1786AD-B070-49E4-9E4E-BD736321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47" y="2950041"/>
            <a:ext cx="6709253" cy="23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0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663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QT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10D42A-24BB-47DE-8F5F-075D72DD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7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B2410A-F0B2-4A9A-B115-1C9528EA392F}"/>
              </a:ext>
            </a:extLst>
          </p:cNvPr>
          <p:cNvSpPr txBox="1"/>
          <p:nvPr/>
        </p:nvSpPr>
        <p:spPr>
          <a:xfrm>
            <a:off x="4733287" y="1280319"/>
            <a:ext cx="27254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Layer Function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D7C5A8-CC6E-4E7E-9E32-D3E8325DD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86" y="2047456"/>
            <a:ext cx="7093628" cy="41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15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D7C5A8-CC6E-4E7E-9E32-D3E8325DD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20"/>
          <a:stretch/>
        </p:blipFill>
        <p:spPr>
          <a:xfrm>
            <a:off x="2321999" y="1137877"/>
            <a:ext cx="3774001" cy="51387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3E126C-474D-4547-B245-A5AC6F9F3333}"/>
              </a:ext>
            </a:extLst>
          </p:cNvPr>
          <p:cNvSpPr/>
          <p:nvPr/>
        </p:nvSpPr>
        <p:spPr>
          <a:xfrm>
            <a:off x="2235200" y="2823696"/>
            <a:ext cx="1564640" cy="2804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7EBF0-26AE-44E1-9D86-E06EA776517A}"/>
              </a:ext>
            </a:extLst>
          </p:cNvPr>
          <p:cNvSpPr txBox="1"/>
          <p:nvPr/>
        </p:nvSpPr>
        <p:spPr>
          <a:xfrm>
            <a:off x="6675122" y="1955758"/>
            <a:ext cx="3037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/>
              <a:t>Layer Window</a:t>
            </a:r>
            <a:endParaRPr lang="ko-KR" altLang="en-US" sz="33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F7468-3BC6-4C17-B22A-FD3652BBE776}"/>
              </a:ext>
            </a:extLst>
          </p:cNvPr>
          <p:cNvSpPr txBox="1"/>
          <p:nvPr/>
        </p:nvSpPr>
        <p:spPr>
          <a:xfrm>
            <a:off x="6675122" y="3429000"/>
            <a:ext cx="3698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Users can see what layers are activate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5183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D7C5A8-CC6E-4E7E-9E32-D3E8325DD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20"/>
          <a:stretch/>
        </p:blipFill>
        <p:spPr>
          <a:xfrm>
            <a:off x="2321999" y="1137877"/>
            <a:ext cx="3774001" cy="51387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3E126C-474D-4547-B245-A5AC6F9F3333}"/>
              </a:ext>
            </a:extLst>
          </p:cNvPr>
          <p:cNvSpPr/>
          <p:nvPr/>
        </p:nvSpPr>
        <p:spPr>
          <a:xfrm>
            <a:off x="2296877" y="5576383"/>
            <a:ext cx="1564640" cy="700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7EBF0-26AE-44E1-9D86-E06EA776517A}"/>
              </a:ext>
            </a:extLst>
          </p:cNvPr>
          <p:cNvSpPr txBox="1"/>
          <p:nvPr/>
        </p:nvSpPr>
        <p:spPr>
          <a:xfrm>
            <a:off x="6659882" y="1951608"/>
            <a:ext cx="3037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/>
              <a:t>Layer</a:t>
            </a:r>
            <a:r>
              <a:rPr lang="en-US" altLang="ko-KR" sz="3300" dirty="0"/>
              <a:t> </a:t>
            </a:r>
            <a:r>
              <a:rPr lang="en-US" altLang="ko-KR" sz="3300" b="1" dirty="0"/>
              <a:t>Buttons</a:t>
            </a:r>
            <a:r>
              <a:rPr lang="en-US" altLang="ko-KR" sz="3300" dirty="0"/>
              <a:t> </a:t>
            </a:r>
            <a:endParaRPr lang="ko-KR" altLang="en-US" sz="3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F7468-3BC6-4C17-B22A-FD3652BBE776}"/>
              </a:ext>
            </a:extLst>
          </p:cNvPr>
          <p:cNvSpPr txBox="1"/>
          <p:nvPr/>
        </p:nvSpPr>
        <p:spPr>
          <a:xfrm>
            <a:off x="6659882" y="2963121"/>
            <a:ext cx="4015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User can create/delete the layers above.</a:t>
            </a:r>
            <a:endParaRPr lang="ko-KR" altLang="en-US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3E100-7849-442D-AB19-C096ABBE7C18}"/>
              </a:ext>
            </a:extLst>
          </p:cNvPr>
          <p:cNvSpPr txBox="1"/>
          <p:nvPr/>
        </p:nvSpPr>
        <p:spPr>
          <a:xfrm>
            <a:off x="6659882" y="4258269"/>
            <a:ext cx="4015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User can change layer’s order. 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6881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66E367-3BE1-4E22-B0CA-C5D8A5C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91" y="1241790"/>
            <a:ext cx="8757617" cy="51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54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ECE0833-4166-4AF7-8158-E4329883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91" y="1241790"/>
            <a:ext cx="8757617" cy="517495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FF873E-852B-430F-8E84-16353A302234}"/>
              </a:ext>
            </a:extLst>
          </p:cNvPr>
          <p:cNvSpPr/>
          <p:nvPr/>
        </p:nvSpPr>
        <p:spPr>
          <a:xfrm>
            <a:off x="1789534" y="5715632"/>
            <a:ext cx="600036" cy="303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4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123E4-8554-49B9-90CF-72362952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00" y="1241790"/>
            <a:ext cx="8758800" cy="51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95863" y="1081974"/>
            <a:ext cx="73798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2"/>
                </a:solidFill>
              </a:rPr>
              <a:t>Smoothie</a:t>
            </a:r>
            <a:endParaRPr lang="ko-KR" altLang="en-US" sz="5000" b="1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♥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087156" y="473671"/>
            <a:ext cx="2468400" cy="534521"/>
            <a:chOff x="1188881" y="477727"/>
            <a:chExt cx="2468400" cy="534521"/>
          </a:xfrm>
        </p:grpSpPr>
        <p:sp>
          <p:nvSpPr>
            <p:cNvPr id="18" name="TextBox 17"/>
            <p:cNvSpPr txBox="1"/>
            <p:nvPr/>
          </p:nvSpPr>
          <p:spPr>
            <a:xfrm>
              <a:off x="1265280" y="477727"/>
              <a:ext cx="2392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Project Introduction</a:t>
              </a:r>
              <a:endParaRPr lang="ko-KR" alt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ED7E5B8-42AA-4A5F-9345-8DA7F36FD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5" t="3743" r="10081" b="3816"/>
          <a:stretch/>
        </p:blipFill>
        <p:spPr>
          <a:xfrm>
            <a:off x="4935863" y="2885540"/>
            <a:ext cx="2299855" cy="2262910"/>
          </a:xfrm>
          <a:prstGeom prst="ellipse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C18CA8-9A90-4F2C-B79A-B149ABC0EB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0" y="2973603"/>
            <a:ext cx="1043392" cy="1043392"/>
          </a:xfrm>
          <a:prstGeom prst="rect">
            <a:avLst/>
          </a:prstGeom>
        </p:spPr>
      </p:pic>
      <p:sp>
        <p:nvSpPr>
          <p:cNvPr id="21" name="오른쪽 화살표 7">
            <a:extLst>
              <a:ext uri="{FF2B5EF4-FFF2-40B4-BE49-F238E27FC236}">
                <a16:creationId xmlns:a16="http://schemas.microsoft.com/office/drawing/2014/main" id="{6A75BCC3-98E8-4E08-A24E-5B6FB3AD087B}"/>
              </a:ext>
            </a:extLst>
          </p:cNvPr>
          <p:cNvSpPr/>
          <p:nvPr/>
        </p:nvSpPr>
        <p:spPr>
          <a:xfrm>
            <a:off x="3206081" y="3863130"/>
            <a:ext cx="1171598" cy="30773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오른쪽 화살표 16">
            <a:extLst>
              <a:ext uri="{FF2B5EF4-FFF2-40B4-BE49-F238E27FC236}">
                <a16:creationId xmlns:a16="http://schemas.microsoft.com/office/drawing/2014/main" id="{2DB57232-49B5-4724-8564-1F7388D39104}"/>
              </a:ext>
            </a:extLst>
          </p:cNvPr>
          <p:cNvSpPr/>
          <p:nvPr/>
        </p:nvSpPr>
        <p:spPr>
          <a:xfrm>
            <a:off x="7853720" y="3874108"/>
            <a:ext cx="1171598" cy="30773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D9313B-D3F6-48CE-85ED-CB6CA55A5E55}"/>
              </a:ext>
            </a:extLst>
          </p:cNvPr>
          <p:cNvSpPr txBox="1"/>
          <p:nvPr/>
        </p:nvSpPr>
        <p:spPr>
          <a:xfrm>
            <a:off x="1406476" y="505669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Input</a:t>
            </a:r>
            <a:endParaRPr lang="ko-KR" altLang="en-US" sz="4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E28451-20C8-429D-9471-FCF8F95C5683}"/>
              </a:ext>
            </a:extLst>
          </p:cNvPr>
          <p:cNvSpPr txBox="1"/>
          <p:nvPr/>
        </p:nvSpPr>
        <p:spPr>
          <a:xfrm>
            <a:off x="9568126" y="5056698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Output</a:t>
            </a:r>
            <a:endParaRPr lang="ko-KR" altLang="en-US" sz="4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3168F1C-9A51-4944-86BC-D9EB5888E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387" y="3008680"/>
            <a:ext cx="2016630" cy="20166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3FDCCA-7A74-488B-BFE2-BC4316DB3B0D}"/>
              </a:ext>
            </a:extLst>
          </p:cNvPr>
          <p:cNvSpPr txBox="1"/>
          <p:nvPr/>
        </p:nvSpPr>
        <p:spPr>
          <a:xfrm>
            <a:off x="1679032" y="3940542"/>
            <a:ext cx="1527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09ECF5EB-8102-426E-86C2-9743D5B33072}"/>
              </a:ext>
            </a:extLst>
          </p:cNvPr>
          <p:cNvSpPr/>
          <p:nvPr/>
        </p:nvSpPr>
        <p:spPr>
          <a:xfrm>
            <a:off x="1631541" y="3530434"/>
            <a:ext cx="571173" cy="571173"/>
          </a:xfrm>
          <a:prstGeom prst="plus">
            <a:avLst>
              <a:gd name="adj" fmla="val 38688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0E6980-2A00-4C36-AD0E-3329505C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466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123E4-8554-49B9-90CF-72362952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00" y="1241790"/>
            <a:ext cx="8758800" cy="51756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372E9E-90BE-4B37-B642-14BA77DD22A8}"/>
              </a:ext>
            </a:extLst>
          </p:cNvPr>
          <p:cNvSpPr/>
          <p:nvPr/>
        </p:nvSpPr>
        <p:spPr>
          <a:xfrm>
            <a:off x="2321971" y="5715632"/>
            <a:ext cx="600036" cy="303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12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909C5B-3E2B-4B7A-8EFD-46F31907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31" y="1241790"/>
            <a:ext cx="8760738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7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15569D6-E18B-43D1-8D3F-73FA1C90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00" y="1241790"/>
            <a:ext cx="8758800" cy="517565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5E90C-BCE5-4D54-A72F-8AA7940AF6DE}"/>
              </a:ext>
            </a:extLst>
          </p:cNvPr>
          <p:cNvSpPr/>
          <p:nvPr/>
        </p:nvSpPr>
        <p:spPr>
          <a:xfrm>
            <a:off x="2902055" y="5878195"/>
            <a:ext cx="180986" cy="190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7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87483" cy="660429"/>
            <a:chOff x="1188881" y="351819"/>
            <a:chExt cx="438748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87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Layer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1CC032-38BF-4BFF-B1EC-CF1289C3D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31" y="1241790"/>
            <a:ext cx="8760738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6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716099" cy="660429"/>
            <a:chOff x="1188881" y="351819"/>
            <a:chExt cx="471609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7160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Drawing Function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D7C5A8-CC6E-4E7E-9E32-D3E8325DD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20"/>
          <a:stretch/>
        </p:blipFill>
        <p:spPr>
          <a:xfrm>
            <a:off x="2321999" y="1137877"/>
            <a:ext cx="3774001" cy="5138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7EBF0-26AE-44E1-9D86-E06EA776517A}"/>
              </a:ext>
            </a:extLst>
          </p:cNvPr>
          <p:cNvSpPr txBox="1"/>
          <p:nvPr/>
        </p:nvSpPr>
        <p:spPr>
          <a:xfrm>
            <a:off x="6659881" y="1951608"/>
            <a:ext cx="38615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/>
              <a:t>Drawing</a:t>
            </a:r>
            <a:r>
              <a:rPr lang="en-US" altLang="ko-KR" sz="3300" dirty="0"/>
              <a:t> </a:t>
            </a:r>
            <a:r>
              <a:rPr lang="en-US" altLang="ko-KR" sz="3300" b="1" dirty="0"/>
              <a:t>Function</a:t>
            </a:r>
            <a:endParaRPr lang="ko-KR" altLang="en-US" sz="33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F7468-3BC6-4C17-B22A-FD3652BBE776}"/>
              </a:ext>
            </a:extLst>
          </p:cNvPr>
          <p:cNvSpPr txBox="1"/>
          <p:nvPr/>
        </p:nvSpPr>
        <p:spPr>
          <a:xfrm>
            <a:off x="6659882" y="2963121"/>
            <a:ext cx="4015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It has a problem with Layer buffer.</a:t>
            </a:r>
            <a:endParaRPr lang="ko-KR" altLang="en-US" sz="3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A6D779-F42F-48FC-B5B4-97C460CF5521}"/>
              </a:ext>
            </a:extLst>
          </p:cNvPr>
          <p:cNvSpPr/>
          <p:nvPr/>
        </p:nvSpPr>
        <p:spPr>
          <a:xfrm>
            <a:off x="2885440" y="1946528"/>
            <a:ext cx="284480" cy="293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88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19782" cy="660429"/>
            <a:chOff x="1188881" y="351819"/>
            <a:chExt cx="411978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197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Subtap</a:t>
              </a:r>
              <a:r>
                <a:rPr lang="en-US" altLang="ko-KR" sz="2200" dirty="0"/>
                <a:t> page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7EBF0-26AE-44E1-9D86-E06EA776517A}"/>
              </a:ext>
            </a:extLst>
          </p:cNvPr>
          <p:cNvSpPr txBox="1"/>
          <p:nvPr/>
        </p:nvSpPr>
        <p:spPr>
          <a:xfrm>
            <a:off x="6659881" y="1951608"/>
            <a:ext cx="4119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/>
              <a:t>Fix image grid size</a:t>
            </a:r>
            <a:endParaRPr lang="ko-KR" altLang="en-US" sz="33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F7468-3BC6-4C17-B22A-FD3652BBE776}"/>
              </a:ext>
            </a:extLst>
          </p:cNvPr>
          <p:cNvSpPr txBox="1"/>
          <p:nvPr/>
        </p:nvSpPr>
        <p:spPr>
          <a:xfrm>
            <a:off x="6659882" y="2963121"/>
            <a:ext cx="4015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Fix the image grid size 150*150.</a:t>
            </a:r>
            <a:endParaRPr lang="ko-KR" altLang="en-US" sz="3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A436C6-4226-4DA5-90F1-E0EA0A7A9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8"/>
          <a:stretch/>
        </p:blipFill>
        <p:spPr>
          <a:xfrm>
            <a:off x="1976218" y="1170541"/>
            <a:ext cx="4119782" cy="5616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13E14A-3A77-4180-82BE-B1B2BEEE99CE}"/>
              </a:ext>
            </a:extLst>
          </p:cNvPr>
          <p:cNvSpPr txBox="1"/>
          <p:nvPr/>
        </p:nvSpPr>
        <p:spPr>
          <a:xfrm>
            <a:off x="6659882" y="4390133"/>
            <a:ext cx="4015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User can see all images with scroll.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615328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19782" cy="660429"/>
            <a:chOff x="1188881" y="351819"/>
            <a:chExt cx="411978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197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Subtap</a:t>
              </a:r>
              <a:r>
                <a:rPr lang="en-US" altLang="ko-KR" sz="2200" dirty="0"/>
                <a:t> page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</a:t>
              </a:r>
              <a:r>
                <a:rPr lang="en-US" altLang="ko-KR" sz="2200" dirty="0"/>
                <a:t> Woo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554CEF-E5EE-4032-9ACA-74930B0A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45" y="1348498"/>
            <a:ext cx="9451910" cy="51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7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26" name="Picture 2" descr="PyInstaller Logo â PyInstaller bundles Python applications">
            <a:extLst>
              <a:ext uri="{FF2B5EF4-FFF2-40B4-BE49-F238E27FC236}">
                <a16:creationId xmlns:a16="http://schemas.microsoft.com/office/drawing/2014/main" id="{881A501B-92B3-4B1B-B4B8-CAA7271C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81" y="2155371"/>
            <a:ext cx="2828616" cy="28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4A8EB2F-46FE-46E5-9CFD-113E5DB2532F}"/>
              </a:ext>
            </a:extLst>
          </p:cNvPr>
          <p:cNvSpPr/>
          <p:nvPr/>
        </p:nvSpPr>
        <p:spPr>
          <a:xfrm>
            <a:off x="4547118" y="2730818"/>
            <a:ext cx="3075992" cy="1873419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4C870-68E7-43CC-B863-31F0FBA2FE03}"/>
              </a:ext>
            </a:extLst>
          </p:cNvPr>
          <p:cNvSpPr txBox="1"/>
          <p:nvPr/>
        </p:nvSpPr>
        <p:spPr>
          <a:xfrm>
            <a:off x="4687077" y="3429000"/>
            <a:ext cx="25845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Result Images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DF97A3-759F-46D1-B2D1-3E4C98065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505" y="2155370"/>
            <a:ext cx="2828617" cy="2828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427818-BE7D-4912-A144-277E72DA1587}"/>
              </a:ext>
            </a:extLst>
          </p:cNvPr>
          <p:cNvSpPr txBox="1"/>
          <p:nvPr/>
        </p:nvSpPr>
        <p:spPr>
          <a:xfrm>
            <a:off x="1625196" y="5150735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/>
              <a:t>Pyinstaller</a:t>
            </a:r>
            <a:endParaRPr lang="ko-KR" altLang="en-US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89186-216B-4A14-A33F-40F3D45B1596}"/>
              </a:ext>
            </a:extLst>
          </p:cNvPr>
          <p:cNvSpPr txBox="1"/>
          <p:nvPr/>
        </p:nvSpPr>
        <p:spPr>
          <a:xfrm>
            <a:off x="8952260" y="5150735"/>
            <a:ext cx="12731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Folder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14900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EC56AF-BF29-4117-80A6-1872E245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91" y="1241790"/>
            <a:ext cx="8757617" cy="51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74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EC56AF-BF29-4117-80A6-1872E245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91" y="1241790"/>
            <a:ext cx="8757617" cy="51749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D725EC-AE38-4327-98D7-05D1E8644640}"/>
              </a:ext>
            </a:extLst>
          </p:cNvPr>
          <p:cNvSpPr/>
          <p:nvPr/>
        </p:nvSpPr>
        <p:spPr>
          <a:xfrm>
            <a:off x="2062066" y="2099388"/>
            <a:ext cx="244142" cy="270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5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95863" y="1081974"/>
            <a:ext cx="73798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2"/>
                </a:solidFill>
              </a:rPr>
              <a:t>What’s the difference?</a:t>
            </a:r>
            <a:endParaRPr lang="ko-KR" altLang="en-US" sz="5000" b="1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♥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087156" y="473671"/>
            <a:ext cx="2468400" cy="534521"/>
            <a:chOff x="1188881" y="477727"/>
            <a:chExt cx="2468400" cy="534521"/>
          </a:xfrm>
        </p:grpSpPr>
        <p:sp>
          <p:nvSpPr>
            <p:cNvPr id="18" name="TextBox 17"/>
            <p:cNvSpPr txBox="1"/>
            <p:nvPr/>
          </p:nvSpPr>
          <p:spPr>
            <a:xfrm>
              <a:off x="1265280" y="477727"/>
              <a:ext cx="2392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Project Introduction</a:t>
              </a:r>
              <a:endParaRPr lang="ko-KR" alt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0E6980-2A00-4C36-AD0E-3329505C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4A069A-3119-46D3-88A1-792AC8F3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91" y="3716201"/>
            <a:ext cx="3962400" cy="619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0D4B43B-5FE0-4F10-A1EA-58487ECBE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t="3743" r="10081" b="3816"/>
          <a:stretch/>
        </p:blipFill>
        <p:spPr>
          <a:xfrm>
            <a:off x="9053945" y="2894309"/>
            <a:ext cx="2299855" cy="2262910"/>
          </a:xfrm>
          <a:prstGeom prst="ellipse">
            <a:avLst/>
          </a:prstGeom>
        </p:spPr>
      </p:pic>
      <p:pic>
        <p:nvPicPr>
          <p:cNvPr id="30" name="Picture 2" descr="GTQ í¬í ìµ 1ê¸ ìê²©ì¦ ê³µë¶ ë°©ë²(ê¸°ì¶ë¬¸ì )">
            <a:hlinkClick r:id="rId4"/>
            <a:extLst>
              <a:ext uri="{FF2B5EF4-FFF2-40B4-BE49-F238E27FC236}">
                <a16:creationId xmlns:a16="http://schemas.microsoft.com/office/drawing/2014/main" id="{8CCD5C34-E433-40D0-AF2C-06CB8ACD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3" y="2752598"/>
            <a:ext cx="3264308" cy="278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715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EC56AF-BF29-4117-80A6-1872E245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91" y="1241790"/>
            <a:ext cx="8757617" cy="51749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D725EC-AE38-4327-98D7-05D1E8644640}"/>
              </a:ext>
            </a:extLst>
          </p:cNvPr>
          <p:cNvSpPr/>
          <p:nvPr/>
        </p:nvSpPr>
        <p:spPr>
          <a:xfrm>
            <a:off x="2062066" y="2099388"/>
            <a:ext cx="244142" cy="270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8446EB-460A-446F-9D17-C64770B3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392" y="2495281"/>
            <a:ext cx="2348302" cy="23093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DBE46-42BA-4CB7-9B0F-5E6AD92B4757}"/>
              </a:ext>
            </a:extLst>
          </p:cNvPr>
          <p:cNvSpPr/>
          <p:nvPr/>
        </p:nvSpPr>
        <p:spPr>
          <a:xfrm>
            <a:off x="5590543" y="2957804"/>
            <a:ext cx="978208" cy="33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95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0405F1-84D1-4951-8C5E-CBB28DD80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36" y="1241790"/>
            <a:ext cx="8760727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9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1CD826-4317-4263-95EE-624E03FE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209" y="1387043"/>
            <a:ext cx="6943582" cy="4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23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6FA99D-76D8-47A5-A0F0-9B9BCEF3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22" y="1388350"/>
            <a:ext cx="6941756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44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52B214-CB07-4364-BBFA-ECE8AC26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22" y="1388350"/>
            <a:ext cx="6941756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83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8A34D5-AC1E-45CB-BC2C-C12AEC886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86"/>
          <a:stretch/>
        </p:blipFill>
        <p:spPr>
          <a:xfrm>
            <a:off x="1343048" y="1411973"/>
            <a:ext cx="4475715" cy="44289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C1AE3F-A942-4DE7-B7B8-6E105D07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299"/>
          <a:stretch/>
        </p:blipFill>
        <p:spPr>
          <a:xfrm>
            <a:off x="6373238" y="1411974"/>
            <a:ext cx="4474724" cy="442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88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83032" cy="660429"/>
            <a:chOff x="1188881" y="351819"/>
            <a:chExt cx="358303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83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Lasso + </a:t>
              </a:r>
              <a:r>
                <a:rPr lang="en-US" altLang="ko-KR" sz="2200" dirty="0" err="1"/>
                <a:t>Subtap</a:t>
              </a:r>
              <a:r>
                <a:rPr lang="en-US" altLang="ko-KR" sz="2200" dirty="0"/>
                <a:t> –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6B1A6-9597-4E03-89B9-2EAB721C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2A9DBB-35BD-454B-9854-C099BC2B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31" y="1241790"/>
            <a:ext cx="8760738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37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3.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9F25D0-BB71-428C-8BEA-4C9C5734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94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15" name="Group 127">
            <a:extLst>
              <a:ext uri="{FF2B5EF4-FFF2-40B4-BE49-F238E27FC236}">
                <a16:creationId xmlns:a16="http://schemas.microsoft.com/office/drawing/2014/main" id="{01F84032-FF95-4B29-8911-395F06E342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5000" y="1082071"/>
          <a:ext cx="11087094" cy="5393870"/>
        </p:xfrm>
        <a:graphic>
          <a:graphicData uri="http://schemas.openxmlformats.org/drawingml/2006/table">
            <a:tbl>
              <a:tblPr/>
              <a:tblGrid>
                <a:gridCol w="2754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40659026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771965280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724964077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550799450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214375455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1841185775"/>
                    </a:ext>
                  </a:extLst>
                </a:gridCol>
                <a:gridCol w="555486">
                  <a:extLst>
                    <a:ext uri="{9D8B030D-6E8A-4147-A177-3AD203B41FA5}">
                      <a16:colId xmlns:a16="http://schemas.microsoft.com/office/drawing/2014/main" val="2938712816"/>
                    </a:ext>
                  </a:extLst>
                </a:gridCol>
              </a:tblGrid>
              <a:tr h="388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March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April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May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June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47018"/>
                  </a:ext>
                </a:extLst>
              </a:tr>
              <a:tr h="3885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125843" marR="125843" marT="47192" marB="47192" anchor="b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</a:p>
                  </a:txBody>
                  <a:tcPr marL="125843" marR="125843" marT="47192" marB="47192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 survey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Collect Datasets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Model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 Model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Lasso Function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QT basic UI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Prepare Midterm Demo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Function &amp; QT Details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741783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and Debugging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937880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Prepare Final Demo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893066"/>
                  </a:ext>
                </a:extLst>
              </a:tr>
              <a:tr h="4197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Writing manuals, report</a:t>
                      </a: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5843" marR="125843" marT="47192" marB="4719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05662"/>
                  </a:ext>
                </a:extLst>
              </a:tr>
            </a:tbl>
          </a:graphicData>
        </a:graphic>
      </p:graphicFrame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AA557B94-F9CE-48C8-B47D-F5BADA7C466E}"/>
              </a:ext>
            </a:extLst>
          </p:cNvPr>
          <p:cNvSpPr/>
          <p:nvPr/>
        </p:nvSpPr>
        <p:spPr>
          <a:xfrm>
            <a:off x="3402847" y="1927732"/>
            <a:ext cx="1092953" cy="282068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모서리가 둥근 직사각형 21">
            <a:extLst>
              <a:ext uri="{FF2B5EF4-FFF2-40B4-BE49-F238E27FC236}">
                <a16:creationId xmlns:a16="http://schemas.microsoft.com/office/drawing/2014/main" id="{7452EFE4-81B5-4EA4-9F44-BD51A3625547}"/>
              </a:ext>
            </a:extLst>
          </p:cNvPr>
          <p:cNvSpPr/>
          <p:nvPr/>
        </p:nvSpPr>
        <p:spPr>
          <a:xfrm>
            <a:off x="3402848" y="2362799"/>
            <a:ext cx="2765682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모서리가 둥근 직사각형 21">
            <a:extLst>
              <a:ext uri="{FF2B5EF4-FFF2-40B4-BE49-F238E27FC236}">
                <a16:creationId xmlns:a16="http://schemas.microsoft.com/office/drawing/2014/main" id="{0AA4388D-E71F-45F4-BE48-9E6A40E4844B}"/>
              </a:ext>
            </a:extLst>
          </p:cNvPr>
          <p:cNvSpPr/>
          <p:nvPr/>
        </p:nvSpPr>
        <p:spPr>
          <a:xfrm>
            <a:off x="4483101" y="2775020"/>
            <a:ext cx="1685430" cy="271922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:a16="http://schemas.microsoft.com/office/drawing/2014/main" id="{C390E2EB-C1D5-422F-8AB3-811718BAF243}"/>
              </a:ext>
            </a:extLst>
          </p:cNvPr>
          <p:cNvSpPr/>
          <p:nvPr/>
        </p:nvSpPr>
        <p:spPr>
          <a:xfrm>
            <a:off x="5061785" y="3193062"/>
            <a:ext cx="1106745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90987E4-03CD-4A36-BC15-77007AC0DDCF}"/>
              </a:ext>
            </a:extLst>
          </p:cNvPr>
          <p:cNvSpPr/>
          <p:nvPr/>
        </p:nvSpPr>
        <p:spPr>
          <a:xfrm>
            <a:off x="5060259" y="4036280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1">
            <a:extLst>
              <a:ext uri="{FF2B5EF4-FFF2-40B4-BE49-F238E27FC236}">
                <a16:creationId xmlns:a16="http://schemas.microsoft.com/office/drawing/2014/main" id="{2021CFCD-64C3-45EC-9475-7C8EA877EB7D}"/>
              </a:ext>
            </a:extLst>
          </p:cNvPr>
          <p:cNvSpPr/>
          <p:nvPr/>
        </p:nvSpPr>
        <p:spPr>
          <a:xfrm>
            <a:off x="7292283" y="2362799"/>
            <a:ext cx="537826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모서리가 둥근 직사각형 21">
            <a:extLst>
              <a:ext uri="{FF2B5EF4-FFF2-40B4-BE49-F238E27FC236}">
                <a16:creationId xmlns:a16="http://schemas.microsoft.com/office/drawing/2014/main" id="{FA3048A7-1A8D-4F67-969B-8F9E4D1AF693}"/>
              </a:ext>
            </a:extLst>
          </p:cNvPr>
          <p:cNvSpPr/>
          <p:nvPr/>
        </p:nvSpPr>
        <p:spPr>
          <a:xfrm>
            <a:off x="7301162" y="3193062"/>
            <a:ext cx="537825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모서리가 둥근 직사각형 21">
            <a:extLst>
              <a:ext uri="{FF2B5EF4-FFF2-40B4-BE49-F238E27FC236}">
                <a16:creationId xmlns:a16="http://schemas.microsoft.com/office/drawing/2014/main" id="{28673BA6-71E5-4741-AE2B-FFCB55B90B3A}"/>
              </a:ext>
            </a:extLst>
          </p:cNvPr>
          <p:cNvSpPr/>
          <p:nvPr/>
        </p:nvSpPr>
        <p:spPr>
          <a:xfrm>
            <a:off x="5604434" y="4458550"/>
            <a:ext cx="557456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모서리가 둥근 직사각형 21">
            <a:extLst>
              <a:ext uri="{FF2B5EF4-FFF2-40B4-BE49-F238E27FC236}">
                <a16:creationId xmlns:a16="http://schemas.microsoft.com/office/drawing/2014/main" id="{ED41141A-A29D-4105-98F0-165880C8862C}"/>
              </a:ext>
            </a:extLst>
          </p:cNvPr>
          <p:cNvSpPr/>
          <p:nvPr/>
        </p:nvSpPr>
        <p:spPr>
          <a:xfrm>
            <a:off x="9514753" y="5698485"/>
            <a:ext cx="537826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모서리가 둥근 직사각형 21">
            <a:extLst>
              <a:ext uri="{FF2B5EF4-FFF2-40B4-BE49-F238E27FC236}">
                <a16:creationId xmlns:a16="http://schemas.microsoft.com/office/drawing/2014/main" id="{01F6303B-83F5-4B46-92D3-ABD360EC1656}"/>
              </a:ext>
            </a:extLst>
          </p:cNvPr>
          <p:cNvSpPr/>
          <p:nvPr/>
        </p:nvSpPr>
        <p:spPr>
          <a:xfrm>
            <a:off x="10605599" y="6147720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28E23-B52B-4DCC-A2FB-5D2BAF73CB95}"/>
              </a:ext>
            </a:extLst>
          </p:cNvPr>
          <p:cNvSpPr txBox="1"/>
          <p:nvPr/>
        </p:nvSpPr>
        <p:spPr>
          <a:xfrm>
            <a:off x="6208509" y="3062032"/>
            <a:ext cx="461665" cy="2291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Midterm Presentation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0B71A-0EC7-4CE4-8E86-C84459EB78D6}"/>
              </a:ext>
            </a:extLst>
          </p:cNvPr>
          <p:cNvSpPr txBox="1"/>
          <p:nvPr/>
        </p:nvSpPr>
        <p:spPr>
          <a:xfrm>
            <a:off x="10143934" y="3046942"/>
            <a:ext cx="461665" cy="2291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Final Presentation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2BC866-E5A0-4D25-8790-2E7DEC3616FC}"/>
              </a:ext>
            </a:extLst>
          </p:cNvPr>
          <p:cNvSpPr txBox="1"/>
          <p:nvPr/>
        </p:nvSpPr>
        <p:spPr>
          <a:xfrm>
            <a:off x="6742922" y="3062032"/>
            <a:ext cx="461665" cy="2291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Midterm Exam</a:t>
            </a:r>
            <a:endParaRPr lang="ko-KR" altLang="en-US" dirty="0"/>
          </a:p>
        </p:txBody>
      </p:sp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E0D65B97-5DAF-498E-A6BD-AA287F19561B}"/>
              </a:ext>
            </a:extLst>
          </p:cNvPr>
          <p:cNvSpPr/>
          <p:nvPr/>
        </p:nvSpPr>
        <p:spPr>
          <a:xfrm>
            <a:off x="7292288" y="3614670"/>
            <a:ext cx="2200144" cy="260447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4D9A1003-C446-488E-8520-9A8FE42B8632}"/>
              </a:ext>
            </a:extLst>
          </p:cNvPr>
          <p:cNvSpPr/>
          <p:nvPr/>
        </p:nvSpPr>
        <p:spPr>
          <a:xfrm>
            <a:off x="7292283" y="4036279"/>
            <a:ext cx="1101631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46FD51-5769-48B1-8D9B-81DF8874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6" name="모서리가 둥근 직사각형 21">
            <a:extLst>
              <a:ext uri="{FF2B5EF4-FFF2-40B4-BE49-F238E27FC236}">
                <a16:creationId xmlns:a16="http://schemas.microsoft.com/office/drawing/2014/main" id="{FC4D39FF-0A49-472F-8DF1-CE07B3E5EED6}"/>
              </a:ext>
            </a:extLst>
          </p:cNvPr>
          <p:cNvSpPr/>
          <p:nvPr/>
        </p:nvSpPr>
        <p:spPr>
          <a:xfrm>
            <a:off x="7848771" y="4876011"/>
            <a:ext cx="1662319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모서리가 둥근 직사각형 21">
            <a:extLst>
              <a:ext uri="{FF2B5EF4-FFF2-40B4-BE49-F238E27FC236}">
                <a16:creationId xmlns:a16="http://schemas.microsoft.com/office/drawing/2014/main" id="{D1C377DE-84E6-43BB-B921-AF1DC1CB7FFB}"/>
              </a:ext>
            </a:extLst>
          </p:cNvPr>
          <p:cNvSpPr/>
          <p:nvPr/>
        </p:nvSpPr>
        <p:spPr>
          <a:xfrm>
            <a:off x="8954607" y="5303274"/>
            <a:ext cx="537825" cy="266101"/>
          </a:xfrm>
          <a:prstGeom prst="roundRect">
            <a:avLst>
              <a:gd name="adj" fmla="val 2717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모서리가 둥근 직사각형 21">
            <a:extLst>
              <a:ext uri="{FF2B5EF4-FFF2-40B4-BE49-F238E27FC236}">
                <a16:creationId xmlns:a16="http://schemas.microsoft.com/office/drawing/2014/main" id="{2DDDBF6F-D3B6-4282-A45F-F2D4C79D73E2}"/>
              </a:ext>
            </a:extLst>
          </p:cNvPr>
          <p:cNvSpPr/>
          <p:nvPr/>
        </p:nvSpPr>
        <p:spPr>
          <a:xfrm>
            <a:off x="9512853" y="5313107"/>
            <a:ext cx="537826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모서리가 둥근 직사각형 21">
            <a:extLst>
              <a:ext uri="{FF2B5EF4-FFF2-40B4-BE49-F238E27FC236}">
                <a16:creationId xmlns:a16="http://schemas.microsoft.com/office/drawing/2014/main" id="{B0F4149F-BE7A-4E54-B5D9-832F64B14040}"/>
              </a:ext>
            </a:extLst>
          </p:cNvPr>
          <p:cNvSpPr/>
          <p:nvPr/>
        </p:nvSpPr>
        <p:spPr>
          <a:xfrm>
            <a:off x="9509534" y="4889539"/>
            <a:ext cx="537826" cy="266101"/>
          </a:xfrm>
          <a:prstGeom prst="roundRect">
            <a:avLst>
              <a:gd name="adj" fmla="val 2717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60C977-E1CE-4645-9C30-28383DA46CA5}"/>
              </a:ext>
            </a:extLst>
          </p:cNvPr>
          <p:cNvSpPr/>
          <p:nvPr/>
        </p:nvSpPr>
        <p:spPr>
          <a:xfrm>
            <a:off x="8954607" y="1469985"/>
            <a:ext cx="534413" cy="500595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37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532E133-1E19-4177-82D3-87C34C8AB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89486"/>
              </p:ext>
            </p:extLst>
          </p:nvPr>
        </p:nvGraphicFramePr>
        <p:xfrm>
          <a:off x="1260412" y="2011680"/>
          <a:ext cx="9671176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2293">
                  <a:extLst>
                    <a:ext uri="{9D8B030D-6E8A-4147-A177-3AD203B41FA5}">
                      <a16:colId xmlns:a16="http://schemas.microsoft.com/office/drawing/2014/main" val="595498430"/>
                    </a:ext>
                  </a:extLst>
                </a:gridCol>
                <a:gridCol w="2650856">
                  <a:extLst>
                    <a:ext uri="{9D8B030D-6E8A-4147-A177-3AD203B41FA5}">
                      <a16:colId xmlns:a16="http://schemas.microsoft.com/office/drawing/2014/main" val="2612860526"/>
                    </a:ext>
                  </a:extLst>
                </a:gridCol>
                <a:gridCol w="2611199">
                  <a:extLst>
                    <a:ext uri="{9D8B030D-6E8A-4147-A177-3AD203B41FA5}">
                      <a16:colId xmlns:a16="http://schemas.microsoft.com/office/drawing/2014/main" val="823719469"/>
                    </a:ext>
                  </a:extLst>
                </a:gridCol>
                <a:gridCol w="2456828">
                  <a:extLst>
                    <a:ext uri="{9D8B030D-6E8A-4147-A177-3AD203B41FA5}">
                      <a16:colId xmlns:a16="http://schemas.microsoft.com/office/drawing/2014/main" val="17488076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Park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Juhyeon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Hong </a:t>
                      </a:r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Jin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Heo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 Jung Woo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250385"/>
                  </a:ext>
                </a:extLst>
              </a:tr>
              <a:tr h="91440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This Week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Proceeding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Make exe file with </a:t>
                      </a:r>
                      <a:r>
                        <a:rPr lang="en-US" altLang="ko-KR" b="1" dirty="0" err="1">
                          <a:effectLst/>
                        </a:rPr>
                        <a:t>pyinstaller</a:t>
                      </a:r>
                      <a:endParaRPr lang="en-US" altLang="ko-KR" b="1" dirty="0">
                        <a:effectLst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Modify python code with user input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Layer Function</a:t>
                      </a:r>
                      <a:endParaRPr lang="ko-KR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411521709"/>
                  </a:ext>
                </a:extLst>
              </a:tr>
              <a:tr h="91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Test in Linux </a:t>
                      </a:r>
                      <a:r>
                        <a:rPr lang="en-US" altLang="ko-KR" b="1" dirty="0" err="1">
                          <a:effectLst/>
                        </a:rPr>
                        <a:t>envs</a:t>
                      </a:r>
                      <a:r>
                        <a:rPr lang="en-US" altLang="ko-KR" b="1" dirty="0">
                          <a:effectLst/>
                        </a:rPr>
                        <a:t>.</a:t>
                      </a:r>
                      <a:endParaRPr lang="ko-KR" altLang="en-US" b="1" dirty="0">
                        <a:effectLst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Store Lasso function’s result images</a:t>
                      </a:r>
                      <a:endParaRPr lang="ko-KR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Subpagetap</a:t>
                      </a:r>
                      <a:r>
                        <a:rPr lang="en-US" altLang="ko-KR" b="1" dirty="0"/>
                        <a:t> function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4882307"/>
                  </a:ext>
                </a:extLst>
              </a:tr>
              <a:tr h="343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Test in Window </a:t>
                      </a:r>
                      <a:r>
                        <a:rPr lang="en-US" altLang="ko-KR" b="1" dirty="0" err="1">
                          <a:effectLst/>
                        </a:rPr>
                        <a:t>envs</a:t>
                      </a:r>
                      <a:r>
                        <a:rPr lang="en-US" altLang="ko-KR" b="1" dirty="0">
                          <a:effectLst/>
                        </a:rPr>
                        <a:t>.</a:t>
                      </a:r>
                      <a:endParaRPr lang="ko-KR" altLang="en-US" b="1" dirty="0">
                        <a:effectLst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Connect qt with exe file</a:t>
                      </a:r>
                      <a:endParaRPr lang="ko-KR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Drawing function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4800869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55D116-A530-4583-A011-098F9D5E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2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♥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087156" y="473671"/>
            <a:ext cx="2468400" cy="534521"/>
            <a:chOff x="1188881" y="477727"/>
            <a:chExt cx="2468400" cy="534521"/>
          </a:xfrm>
        </p:grpSpPr>
        <p:sp>
          <p:nvSpPr>
            <p:cNvPr id="18" name="TextBox 17"/>
            <p:cNvSpPr txBox="1"/>
            <p:nvPr/>
          </p:nvSpPr>
          <p:spPr>
            <a:xfrm>
              <a:off x="1265280" y="477727"/>
              <a:ext cx="2392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Project Introduction</a:t>
              </a:r>
              <a:endParaRPr lang="ko-KR" alt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0E6980-2A00-4C36-AD0E-3329505C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1F91D0-CCC2-448F-9456-A2DDF708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9608" r="6875" b="34116"/>
          <a:stretch/>
        </p:blipFill>
        <p:spPr>
          <a:xfrm>
            <a:off x="490138" y="1840375"/>
            <a:ext cx="11203330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5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4.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Q&amp;A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FC4072-D7FF-4442-98B9-4ECA2C69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5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♥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087156" y="473671"/>
            <a:ext cx="2468400" cy="534521"/>
            <a:chOff x="1188881" y="477727"/>
            <a:chExt cx="2468400" cy="534521"/>
          </a:xfrm>
        </p:grpSpPr>
        <p:sp>
          <p:nvSpPr>
            <p:cNvPr id="18" name="TextBox 17"/>
            <p:cNvSpPr txBox="1"/>
            <p:nvPr/>
          </p:nvSpPr>
          <p:spPr>
            <a:xfrm>
              <a:off x="1265280" y="477727"/>
              <a:ext cx="2392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Project Introduction</a:t>
              </a:r>
              <a:endParaRPr lang="ko-KR" alt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0E6980-2A00-4C36-AD0E-3329505C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48277A-1E38-4E0B-AE43-8F75BD6E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8" b="10886"/>
          <a:stretch/>
        </p:blipFill>
        <p:spPr>
          <a:xfrm>
            <a:off x="419100" y="1254252"/>
            <a:ext cx="11353800" cy="51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8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95863" y="1081974"/>
            <a:ext cx="73798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2"/>
                </a:solidFill>
              </a:rPr>
              <a:t>What’s the difference?</a:t>
            </a:r>
            <a:endParaRPr lang="ko-KR" altLang="en-US" sz="5000" b="1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♥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087156" y="473671"/>
            <a:ext cx="2468400" cy="534521"/>
            <a:chOff x="1188881" y="477727"/>
            <a:chExt cx="2468400" cy="534521"/>
          </a:xfrm>
        </p:grpSpPr>
        <p:sp>
          <p:nvSpPr>
            <p:cNvPr id="18" name="TextBox 17"/>
            <p:cNvSpPr txBox="1"/>
            <p:nvPr/>
          </p:nvSpPr>
          <p:spPr>
            <a:xfrm>
              <a:off x="1265280" y="477727"/>
              <a:ext cx="2392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Project Introduction</a:t>
              </a:r>
              <a:endParaRPr lang="ko-KR" alt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0E6980-2A00-4C36-AD0E-3329505C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4A069A-3119-46D3-88A1-792AC8F3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716202"/>
            <a:ext cx="3962400" cy="619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0D4B43B-5FE0-4F10-A1EA-58487ECBE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t="3743" r="10081" b="3816"/>
          <a:stretch/>
        </p:blipFill>
        <p:spPr>
          <a:xfrm>
            <a:off x="9053945" y="2894309"/>
            <a:ext cx="2299855" cy="2262910"/>
          </a:xfrm>
          <a:prstGeom prst="ellipse">
            <a:avLst/>
          </a:prstGeom>
        </p:spPr>
      </p:pic>
      <p:pic>
        <p:nvPicPr>
          <p:cNvPr id="30" name="Picture 2" descr="GTQ í¬í ìµ 1ê¸ ìê²©ì¦ ê³µë¶ ë°©ë²(ê¸°ì¶ë¬¸ì )">
            <a:hlinkClick r:id="rId4"/>
            <a:extLst>
              <a:ext uri="{FF2B5EF4-FFF2-40B4-BE49-F238E27FC236}">
                <a16:creationId xmlns:a16="http://schemas.microsoft.com/office/drawing/2014/main" id="{8CCD5C34-E433-40D0-AF2C-06CB8ACD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3" y="2752598"/>
            <a:ext cx="3264308" cy="278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0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♥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087156" y="473671"/>
            <a:ext cx="2468400" cy="534521"/>
            <a:chOff x="1188881" y="477727"/>
            <a:chExt cx="2468400" cy="534521"/>
          </a:xfrm>
        </p:grpSpPr>
        <p:sp>
          <p:nvSpPr>
            <p:cNvPr id="18" name="TextBox 17"/>
            <p:cNvSpPr txBox="1"/>
            <p:nvPr/>
          </p:nvSpPr>
          <p:spPr>
            <a:xfrm>
              <a:off x="1265280" y="477727"/>
              <a:ext cx="2392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Project Introduction</a:t>
              </a:r>
              <a:endParaRPr lang="ko-KR" alt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0E6980-2A00-4C36-AD0E-3329505C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AECE7B-612D-4B26-BE96-34688AC2E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36" y="1241790"/>
            <a:ext cx="8760727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7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1.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7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Q&amp;A Feedback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3A18E0-6F26-4012-A7C5-C47103A5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3197</TotalTime>
  <Words>747</Words>
  <Application>Microsoft Office PowerPoint</Application>
  <PresentationFormat>와이드스크린</PresentationFormat>
  <Paragraphs>300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Spoqa Han Sans</vt:lpstr>
      <vt:lpstr>나눔바른고딕</vt:lpstr>
      <vt:lpstr>나눔스퀘어라운드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Jin</cp:lastModifiedBy>
  <cp:revision>129</cp:revision>
  <dcterms:created xsi:type="dcterms:W3CDTF">2015-01-21T11:35:38Z</dcterms:created>
  <dcterms:modified xsi:type="dcterms:W3CDTF">2019-05-26T13:46:05Z</dcterms:modified>
</cp:coreProperties>
</file>